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6"/>
  </p:notesMasterIdLst>
  <p:handoutMasterIdLst>
    <p:handoutMasterId r:id="rId17"/>
  </p:handoutMasterIdLst>
  <p:sldIdLst>
    <p:sldId id="261" r:id="rId5"/>
    <p:sldId id="280" r:id="rId6"/>
    <p:sldId id="273" r:id="rId7"/>
    <p:sldId id="319" r:id="rId8"/>
    <p:sldId id="314" r:id="rId9"/>
    <p:sldId id="317" r:id="rId10"/>
    <p:sldId id="320" r:id="rId11"/>
    <p:sldId id="300" r:id="rId12"/>
    <p:sldId id="321" r:id="rId13"/>
    <p:sldId id="302" r:id="rId14"/>
    <p:sldId id="31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621"/>
    <a:srgbClr val="E58C09"/>
    <a:srgbClr val="680000"/>
    <a:srgbClr val="43467B"/>
    <a:srgbClr val="EEEEEE"/>
    <a:srgbClr val="87175F"/>
    <a:srgbClr val="AEA422"/>
    <a:srgbClr val="F69E1D"/>
    <a:srgbClr val="E19E6B"/>
    <a:srgbClr val="75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4" autoAdjust="0"/>
  </p:normalViewPr>
  <p:slideViewPr>
    <p:cSldViewPr>
      <p:cViewPr varScale="1">
        <p:scale>
          <a:sx n="82" d="100"/>
          <a:sy n="82" d="100"/>
        </p:scale>
        <p:origin x="720" y="62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1/20/2023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1/20/2023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45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986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016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811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59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567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060D83-1507-4BED-98B7-6CDE52C565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B8B6B-E07D-4330-B9AC-EF1FC646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  <p:sldLayoutId id="2147484013" r:id="rId5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png"/><Relationship Id="rId11" Type="http://schemas.openxmlformats.org/officeDocument/2006/relationships/image" Target="../media/image3.pn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H="1" flipV="1">
            <a:off x="7969496" y="3717032"/>
            <a:ext cx="2117390" cy="2531368"/>
          </a:xfrm>
          <a:prstGeom prst="triangle">
            <a:avLst>
              <a:gd name="adj" fmla="val 9725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90750" y="764704"/>
            <a:ext cx="7810500" cy="5483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600" y="2120087"/>
            <a:ext cx="7128792" cy="130891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FF00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  <a:t>Tamper Proof Certificate Issue</a:t>
            </a:r>
            <a:br>
              <a:rPr lang="en-US" sz="3100" b="1" dirty="0">
                <a:solidFill>
                  <a:srgbClr val="FFFF00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</a:br>
            <a:r>
              <a:rPr lang="en-US" sz="3100" b="1" dirty="0">
                <a:solidFill>
                  <a:srgbClr val="FFFF00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  <a:t> &amp; </a:t>
            </a:r>
            <a:br>
              <a:rPr lang="en-US" sz="3100" b="1" dirty="0">
                <a:solidFill>
                  <a:srgbClr val="FFFF00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</a:br>
            <a:r>
              <a:rPr lang="en-US" sz="3100" b="1" dirty="0">
                <a:solidFill>
                  <a:srgbClr val="FFFF00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  <a:t>ONLINE Verification System </a:t>
            </a:r>
            <a:br>
              <a:rPr lang="en-US" sz="27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br>
              <a:rPr lang="en-US" sz="27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br>
              <a:rPr lang="en-US" sz="27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Blockchain Technology Based Solution</a:t>
            </a:r>
            <a:br>
              <a:rPr lang="en-US" sz="27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2700" dirty="0">
                <a:latin typeface="Algerian" panose="04020705040A02060702" pitchFamily="82" charset="0"/>
                <a:cs typeface="Times New Roman" panose="02020603050405020304" pitchFamily="18" charset="0"/>
              </a:rPr>
              <a:t>by</a:t>
            </a:r>
            <a:br>
              <a:rPr lang="en-US" sz="27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EEC621"/>
                </a:solidFill>
                <a:highlight>
                  <a:srgbClr val="800000"/>
                </a:highlight>
                <a:latin typeface="Algerian" panose="04020705040A02060702" pitchFamily="82" charset="0"/>
                <a:cs typeface="Times New Roman" panose="02020603050405020304" pitchFamily="18" charset="0"/>
              </a:rPr>
              <a:t>LearningChain</a:t>
            </a:r>
            <a:endParaRPr lang="en-US" b="1" dirty="0">
              <a:solidFill>
                <a:srgbClr val="EEC621"/>
              </a:solidFill>
              <a:highlight>
                <a:srgbClr val="8000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A1F35-A296-7FA2-4AE8-F80A25B81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39" y="899058"/>
            <a:ext cx="1345823" cy="1308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6295" y="1290034"/>
            <a:ext cx="2852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F8B83-F70E-3AFA-8ABF-ECA046B4B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16" y="6292387"/>
            <a:ext cx="471981" cy="448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FF42F-980D-F1F6-662A-AAB9B9E5181A}"/>
              </a:ext>
            </a:extLst>
          </p:cNvPr>
          <p:cNvSpPr txBox="1"/>
          <p:nvPr/>
        </p:nvSpPr>
        <p:spPr>
          <a:xfrm>
            <a:off x="9767282" y="6326502"/>
            <a:ext cx="2455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Partners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D6E805-8AAB-ABE2-D86C-9017A5716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50" y="3128773"/>
            <a:ext cx="2257740" cy="514422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" y="1711050"/>
            <a:ext cx="3338749" cy="3120199"/>
          </a:xfrm>
        </p:spPr>
      </p:pic>
      <p:sp>
        <p:nvSpPr>
          <p:cNvPr id="8" name="TextBox 7"/>
          <p:cNvSpPr txBox="1"/>
          <p:nvPr/>
        </p:nvSpPr>
        <p:spPr>
          <a:xfrm>
            <a:off x="1181875" y="4177632"/>
            <a:ext cx="248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328385"/>
            <a:ext cx="1036107" cy="630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63" b="-853"/>
          <a:stretch/>
        </p:blipFill>
        <p:spPr>
          <a:xfrm>
            <a:off x="10247571" y="2115268"/>
            <a:ext cx="1192461" cy="10966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-6281" r="66619" b="3845"/>
          <a:stretch/>
        </p:blipFill>
        <p:spPr>
          <a:xfrm>
            <a:off x="5850725" y="3523022"/>
            <a:ext cx="1697968" cy="12372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34" y="3523022"/>
            <a:ext cx="1076358" cy="11187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11" y="4760278"/>
            <a:ext cx="944271" cy="15093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2" b="-2499"/>
          <a:stretch/>
        </p:blipFill>
        <p:spPr>
          <a:xfrm>
            <a:off x="8040216" y="5124337"/>
            <a:ext cx="1584176" cy="7812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71864" y="618761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43467B"/>
                </a:solidFill>
              </a:rPr>
              <a:t>VCET College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E505B-2757-4B80-5365-B7098D28F34B}"/>
              </a:ext>
            </a:extLst>
          </p:cNvPr>
          <p:cNvSpPr txBox="1"/>
          <p:nvPr/>
        </p:nvSpPr>
        <p:spPr>
          <a:xfrm>
            <a:off x="10128448" y="3103634"/>
            <a:ext cx="1894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SLRTCE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FBD99-438F-D356-43FD-75E20010C4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71" y="6333803"/>
            <a:ext cx="530690" cy="514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52EEE-71F1-1B55-F4A3-49C34F69E1DB}"/>
              </a:ext>
            </a:extLst>
          </p:cNvPr>
          <p:cNvSpPr txBox="1"/>
          <p:nvPr/>
        </p:nvSpPr>
        <p:spPr>
          <a:xfrm>
            <a:off x="9785813" y="6390620"/>
            <a:ext cx="2870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Placeholder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210877-354A-400E-B4FF-A1264FC8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4803978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70D871B-7EAA-D4FB-3AC7-56DE74672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6339840"/>
            <a:ext cx="629545" cy="59886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80004" y="6454608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D6BE8-03FC-9803-DA0F-9FBE0B5B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798A7C-16DF-6E55-A507-D66986EE9425}"/>
              </a:ext>
            </a:extLst>
          </p:cNvPr>
          <p:cNvSpPr/>
          <p:nvPr/>
        </p:nvSpPr>
        <p:spPr>
          <a:xfrm>
            <a:off x="2298103" y="4509120"/>
            <a:ext cx="7595794" cy="2160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09144-EE96-98DD-C57C-902A118CD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71" y="6333803"/>
            <a:ext cx="530690" cy="5149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049114-C695-3582-871A-E60F7DA5DB66}"/>
              </a:ext>
            </a:extLst>
          </p:cNvPr>
          <p:cNvSpPr txBox="1"/>
          <p:nvPr/>
        </p:nvSpPr>
        <p:spPr>
          <a:xfrm>
            <a:off x="9744565" y="6389587"/>
            <a:ext cx="2132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7" y="451925"/>
            <a:ext cx="12191999" cy="3278423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0544" y="1899066"/>
            <a:ext cx="4389542" cy="4163339"/>
          </a:xfrm>
        </p:spPr>
        <p:txBody>
          <a:bodyPr>
            <a:norm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456" y="-3428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0F1ADF-41E0-0272-0EAF-D99C8995030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44" y="1973867"/>
            <a:ext cx="4389542" cy="4088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334BA-ECF0-96FC-BAE9-DA209D82C96D}"/>
              </a:ext>
            </a:extLst>
          </p:cNvPr>
          <p:cNvSpPr txBox="1"/>
          <p:nvPr/>
        </p:nvSpPr>
        <p:spPr>
          <a:xfrm>
            <a:off x="470920" y="6274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868" y="3934904"/>
            <a:ext cx="632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is a global Software company offering BlockChain based solutions.It is Headquartered at Hyderabad.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146" y="4525156"/>
            <a:ext cx="604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Sapphirus has been providing complete business solutions to various organizations. We have helped organizations from different industries such as education, banking &amp; finance, telecom, and computing globalize their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3" y="5593289"/>
            <a:ext cx="654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LearningChain comes from Sapphirus Systems Private Limited which offers institutions to Secure Students digital certificates for Lifetime.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31960" y="6270397"/>
            <a:ext cx="2111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D871B-7EAA-D4FB-3AC7-56DE74672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60" y="6210253"/>
            <a:ext cx="514700" cy="489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493">
            <a:off x="8078081" y="2975010"/>
            <a:ext cx="1501751" cy="223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679">
            <a:off x="9433091" y="2902846"/>
            <a:ext cx="1343498" cy="2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15" y="1664470"/>
            <a:ext cx="8199026" cy="4255255"/>
          </a:xfrm>
        </p:spPr>
        <p:txBody>
          <a:bodyPr>
            <a:normAutofit fontScale="40000" lnSpcReduction="20000"/>
          </a:bodyPr>
          <a:lstStyle/>
          <a:p>
            <a:pPr algn="just" fontAlgn="base">
              <a:lnSpc>
                <a:spcPct val="120000"/>
              </a:lnSpc>
            </a:pPr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institutions can rely on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earningChain</a:t>
            </a:r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issue 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enabled certificates to students, system generated tamper proof QR codes are provided to students to share it with employers for instant verification.</a:t>
            </a:r>
          </a:p>
          <a:p>
            <a:pPr algn="just" fontAlgn="base"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Authenticity of certificate can be validated by scanning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 Code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verification agencies, employers anytime with 100% confidence. Encrypted, time stamped certificates will be on BlockChain network for lifelong.</a:t>
            </a:r>
          </a:p>
          <a:p>
            <a:pPr algn="just" fontAlgn="base"/>
            <a:endParaRPr lang="en-US" sz="17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5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Features:</a:t>
            </a:r>
          </a:p>
          <a:p>
            <a:pPr marL="0" indent="0">
              <a:buNone/>
            </a:pP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Immutable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Instantly Verifiable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Data secured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shareable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 Acceptable</a:t>
            </a:r>
          </a:p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5FC7D-04DB-B221-7A90-2A88D184A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993581"/>
            <a:ext cx="10837333" cy="424732"/>
          </a:xfrm>
        </p:spPr>
        <p:txBody>
          <a:bodyPr/>
          <a:lstStyle/>
          <a:p>
            <a:r>
              <a:rPr lang="en-I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LearningChain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BF45B-0D1D-25BE-D7C5-505E8BFA61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r="2214" b="6611"/>
          <a:stretch/>
        </p:blipFill>
        <p:spPr>
          <a:xfrm>
            <a:off x="8329613" y="1654812"/>
            <a:ext cx="3650390" cy="358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0D871B-7EAA-D4FB-3AC7-56DE74672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61" y="6239682"/>
            <a:ext cx="565272" cy="548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33505" y="6315459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5FC7D-04DB-B221-7A90-2A88D184A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993581"/>
            <a:ext cx="10837333" cy="424732"/>
          </a:xfrm>
        </p:spPr>
        <p:txBody>
          <a:bodyPr/>
          <a:lstStyle/>
          <a:p>
            <a:r>
              <a:rPr lang="en-I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LearningChain?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D871B-7EAA-D4FB-3AC7-56DE74672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61" y="6239682"/>
            <a:ext cx="565272" cy="548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33505" y="6315459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6" b="10852"/>
          <a:stretch/>
        </p:blipFill>
        <p:spPr>
          <a:xfrm>
            <a:off x="7704788" y="2124348"/>
            <a:ext cx="3216145" cy="3123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44" y="2124348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LearningChain is a BlockChain powered Digital Certificate Issuance platform enables world to move from a traditional manual certification process to fully automated process for faster generation of digital certificates. 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Advantage of tamper-proof digital certificates enables world to minimize the fraudulent  certifications. Also single-click verification of digital certificates puts stop to time consuming traditional manual verification enabling cost savings to verifiers and institutions.</a:t>
            </a:r>
          </a:p>
          <a:p>
            <a:pPr algn="just" fontAlgn="base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can delete or tamper with BlockChain data once issued, and unlike other companies the individuals have access to their portfolio forever.</a:t>
            </a:r>
          </a:p>
        </p:txBody>
      </p:sp>
    </p:spTree>
    <p:extLst>
      <p:ext uri="{BB962C8B-B14F-4D97-AF65-F5344CB8AC3E}">
        <p14:creationId xmlns:p14="http://schemas.microsoft.com/office/powerpoint/2010/main" val="26223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39874"/>
            <a:ext cx="11537917" cy="393747"/>
          </a:xfrm>
        </p:spPr>
        <p:txBody>
          <a:bodyPr>
            <a:noAutofit/>
          </a:bodyPr>
          <a:lstStyle/>
          <a:p>
            <a:r>
              <a:rPr lang="en-IN" sz="24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LearningChain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130FA9-9682-4FC0-84C0-A1E09669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65360"/>
              </p:ext>
            </p:extLst>
          </p:nvPr>
        </p:nvGraphicFramePr>
        <p:xfrm>
          <a:off x="623392" y="1047566"/>
          <a:ext cx="10960211" cy="48768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15396">
                  <a:extLst>
                    <a:ext uri="{9D8B030D-6E8A-4147-A177-3AD203B41FA5}">
                      <a16:colId xmlns:a16="http://schemas.microsoft.com/office/drawing/2014/main" val="3698606507"/>
                    </a:ext>
                  </a:extLst>
                </a:gridCol>
                <a:gridCol w="3801428">
                  <a:extLst>
                    <a:ext uri="{9D8B030D-6E8A-4147-A177-3AD203B41FA5}">
                      <a16:colId xmlns:a16="http://schemas.microsoft.com/office/drawing/2014/main" val="4203379421"/>
                    </a:ext>
                  </a:extLst>
                </a:gridCol>
                <a:gridCol w="3543387">
                  <a:extLst>
                    <a:ext uri="{9D8B030D-6E8A-4147-A177-3AD203B41FA5}">
                      <a16:colId xmlns:a16="http://schemas.microsoft.com/office/drawing/2014/main" val="1923939207"/>
                    </a:ext>
                  </a:extLst>
                </a:gridCol>
              </a:tblGrid>
              <a:tr h="834211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/ Institute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Employers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21535"/>
                  </a:ext>
                </a:extLst>
              </a:tr>
              <a:tr h="9401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Institutes</a:t>
                      </a:r>
                      <a:r>
                        <a:rPr lang="en-IN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can generate revenue by using LearningChain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Instantly Verifiable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sharing BlockChain certificates on social media indirectly makes brand more visible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10757"/>
                  </a:ext>
                </a:extLst>
              </a:tr>
              <a:tr h="122218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 can secure the student digital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certificates for life time with tamper proof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Man-Power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Globally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Acceptable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639679"/>
                  </a:ext>
                </a:extLst>
              </a:tr>
              <a:tr h="9401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Decentrailization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data on BlockChain makes it highly secured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 Time / Energy / Travel / Expenditure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can secure all certificates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one place in Mobile Application 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187532"/>
                  </a:ext>
                </a:extLst>
              </a:tr>
              <a:tr h="9401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Easily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sharable certificates on social media makes brand more visible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certificates  for Lifetime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681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1628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74558-584F-712C-161B-35CC39D5C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71" y="6333803"/>
            <a:ext cx="530690" cy="514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7DBE2F-4B0E-0200-B4E8-BADD59D74A56}"/>
              </a:ext>
            </a:extLst>
          </p:cNvPr>
          <p:cNvSpPr txBox="1"/>
          <p:nvPr/>
        </p:nvSpPr>
        <p:spPr>
          <a:xfrm>
            <a:off x="9781583" y="6400921"/>
            <a:ext cx="2132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0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1716143" y="1493848"/>
            <a:ext cx="518370" cy="1143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773139" y="1481401"/>
            <a:ext cx="518370" cy="1143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501142" y="1490966"/>
            <a:ext cx="518370" cy="10523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01" y="945640"/>
            <a:ext cx="2363315" cy="1210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30" y="811006"/>
            <a:ext cx="1221947" cy="11529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14" y="1000044"/>
            <a:ext cx="1200853" cy="8005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12968" y="1759601"/>
            <a:ext cx="169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Declaration Student Certificate Print Data</a:t>
            </a:r>
          </a:p>
          <a:p>
            <a:pPr defTabSz="914400"/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744178" y="3093930"/>
            <a:ext cx="129167" cy="483702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88" y="560876"/>
            <a:ext cx="1891139" cy="13661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7" y="3589378"/>
            <a:ext cx="1576681" cy="884075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>
            <a:off x="10732787" y="2337343"/>
            <a:ext cx="113390" cy="348154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14" y="2579989"/>
            <a:ext cx="2152468" cy="8749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810237" y="3539260"/>
            <a:ext cx="228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with Secure QR Code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92401" y="4513811"/>
            <a:ext cx="231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House Preprinted Stationary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55326" y="2043257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Printer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57005" y="1861500"/>
            <a:ext cx="26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With  Secure QR Code            Printing Process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59948" y="1907373"/>
            <a:ext cx="285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API Integration Process for Blockchain secure QR code generation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52" y="2414907"/>
            <a:ext cx="1407715" cy="13282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71" y="1862548"/>
            <a:ext cx="2325231" cy="185484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48959" y="3765693"/>
            <a:ext cx="23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With Secure QR Code Printing Process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66176" y="376569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API Integration Process for Blockchain Secure QR Code Generation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33" y="5624013"/>
            <a:ext cx="922816" cy="7295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043022" y="6297150"/>
            <a:ext cx="267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Receives  Certificate with secure QR code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14" y="5181599"/>
            <a:ext cx="1050373" cy="1119819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>
            <a:off x="9008287" y="1476649"/>
            <a:ext cx="518370" cy="10089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0" y="630187"/>
            <a:ext cx="1241936" cy="1241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842" y="1695253"/>
            <a:ext cx="204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46" y="4085220"/>
            <a:ext cx="1272485" cy="116548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075153" y="5110924"/>
            <a:ext cx="204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9842871" y="5859299"/>
            <a:ext cx="1085371" cy="9418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ight Arrow 59"/>
          <p:cNvSpPr/>
          <p:nvPr/>
        </p:nvSpPr>
        <p:spPr>
          <a:xfrm flipV="1">
            <a:off x="2172591" y="3159193"/>
            <a:ext cx="518370" cy="14395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5322380" y="3171134"/>
            <a:ext cx="598979" cy="14623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74" y="5016214"/>
            <a:ext cx="2179849" cy="1450590"/>
          </a:xfrm>
          <a:prstGeom prst="rect">
            <a:avLst/>
          </a:prstGeom>
        </p:spPr>
      </p:pic>
      <p:sp>
        <p:nvSpPr>
          <p:cNvPr id="62" name="Left Arrow 61"/>
          <p:cNvSpPr/>
          <p:nvPr/>
        </p:nvSpPr>
        <p:spPr>
          <a:xfrm>
            <a:off x="7684611" y="5839077"/>
            <a:ext cx="723394" cy="142236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eft Arrow 62"/>
          <p:cNvSpPr/>
          <p:nvPr/>
        </p:nvSpPr>
        <p:spPr>
          <a:xfrm>
            <a:off x="5376712" y="5788475"/>
            <a:ext cx="660101" cy="142236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eft Arrow 63"/>
          <p:cNvSpPr/>
          <p:nvPr/>
        </p:nvSpPr>
        <p:spPr>
          <a:xfrm>
            <a:off x="3417240" y="5775900"/>
            <a:ext cx="568881" cy="142236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62" y="5101166"/>
            <a:ext cx="1015223" cy="12178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74598" y="6466805"/>
            <a:ext cx="2293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Job/Admission</a:t>
            </a:r>
          </a:p>
        </p:txBody>
      </p:sp>
      <p:sp>
        <p:nvSpPr>
          <p:cNvPr id="65" name="Left Arrow 64"/>
          <p:cNvSpPr/>
          <p:nvPr/>
        </p:nvSpPr>
        <p:spPr>
          <a:xfrm>
            <a:off x="1792333" y="5788475"/>
            <a:ext cx="568881" cy="142236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5" y="5040170"/>
            <a:ext cx="1105265" cy="12788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54765" y="6466806"/>
            <a:ext cx="126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80981" y="6489896"/>
            <a:ext cx="1787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Scanning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71688" y="6496319"/>
            <a:ext cx="326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Blockchain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1DFA6-CC72-6B20-3D07-0ADC6573171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3" y="2397984"/>
            <a:ext cx="1080800" cy="7205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773217-C274-DEA3-0618-A8631E57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16" y="5533317"/>
            <a:ext cx="719097" cy="6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r code image">
            <a:extLst>
              <a:ext uri="{FF2B5EF4-FFF2-40B4-BE49-F238E27FC236}">
                <a16:creationId xmlns:a16="http://schemas.microsoft.com/office/drawing/2014/main" id="{15181512-09BB-EDEE-FDFD-6040365E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74700" y="3392423"/>
            <a:ext cx="295971" cy="1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11538" r="8396" b="10769"/>
          <a:stretch/>
        </p:blipFill>
        <p:spPr>
          <a:xfrm>
            <a:off x="9388072" y="4413868"/>
            <a:ext cx="1206501" cy="74302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463772" y="5110924"/>
            <a:ext cx="1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N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DigiLocker</a:t>
            </a:r>
          </a:p>
        </p:txBody>
      </p:sp>
      <p:sp>
        <p:nvSpPr>
          <p:cNvPr id="75" name="Right Arrow 74"/>
          <p:cNvSpPr/>
          <p:nvPr/>
        </p:nvSpPr>
        <p:spPr>
          <a:xfrm>
            <a:off x="8543742" y="3225984"/>
            <a:ext cx="598979" cy="14623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498" y="75750"/>
            <a:ext cx="915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LearningChain Ecosystem</a:t>
            </a:r>
          </a:p>
        </p:txBody>
      </p:sp>
      <p:sp>
        <p:nvSpPr>
          <p:cNvPr id="5" name="Down Arrow 35">
            <a:extLst>
              <a:ext uri="{FF2B5EF4-FFF2-40B4-BE49-F238E27FC236}">
                <a16:creationId xmlns:a16="http://schemas.microsoft.com/office/drawing/2014/main" id="{8BFABC09-D8E5-6A7E-2F03-C5AFCA68E0CA}"/>
              </a:ext>
            </a:extLst>
          </p:cNvPr>
          <p:cNvSpPr/>
          <p:nvPr/>
        </p:nvSpPr>
        <p:spPr>
          <a:xfrm>
            <a:off x="695084" y="1939905"/>
            <a:ext cx="129167" cy="483702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10355537" y="3843270"/>
            <a:ext cx="113390" cy="348154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11060145" y="3822448"/>
            <a:ext cx="113390" cy="348154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Down Arrow 35">
            <a:extLst>
              <a:ext uri="{FF2B5EF4-FFF2-40B4-BE49-F238E27FC236}">
                <a16:creationId xmlns:a16="http://schemas.microsoft.com/office/drawing/2014/main" id="{8BFABC09-D8E5-6A7E-2F03-C5AFCA68E0CA}"/>
              </a:ext>
            </a:extLst>
          </p:cNvPr>
          <p:cNvSpPr/>
          <p:nvPr/>
        </p:nvSpPr>
        <p:spPr>
          <a:xfrm>
            <a:off x="10822685" y="5353227"/>
            <a:ext cx="127487" cy="594536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0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5FC7D-04DB-B221-7A90-2A88D184A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993581"/>
            <a:ext cx="10837333" cy="424732"/>
          </a:xfrm>
        </p:spPr>
        <p:txBody>
          <a:bodyPr/>
          <a:lstStyle/>
          <a:p>
            <a:r>
              <a:rPr lang="en-I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D871B-7EAA-D4FB-3AC7-56DE74672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61" y="6239682"/>
            <a:ext cx="565272" cy="548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33505" y="6315459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18325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is a system of recording information in a way that makes it difficult or impossible to change, hack, or cheat the system.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BlockChain is essentially a digital ledger of transactions that is duplicated and distributed across the entire network of computer systems on the BlockChain.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that allows data to be stored and exchanged on a peer-to-peer basis.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BlockChain Consists of blocks that holds batches of valid transactions. Each block typically contains a hash pointer as a link to a previous block, a timestamp and transaction data.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635679"/>
            <a:ext cx="3305200" cy="44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210877-354A-400E-B4FF-A1264FC8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4803978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1392" y="2132856"/>
            <a:ext cx="38664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 structure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Greater transparency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Instant traceability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Increased efficiency and speed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Immutability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security and privacy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82" y="1053569"/>
            <a:ext cx="7447199" cy="4967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22322" y="1"/>
            <a:ext cx="532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BlockChain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FF865-8EC6-5D38-FE5A-EDCEF0E84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71" y="6333803"/>
            <a:ext cx="530690" cy="514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5544F-A99F-5D11-8D4C-DA9D60BC5D1C}"/>
              </a:ext>
            </a:extLst>
          </p:cNvPr>
          <p:cNvSpPr txBox="1"/>
          <p:nvPr/>
        </p:nvSpPr>
        <p:spPr>
          <a:xfrm>
            <a:off x="9799161" y="6395584"/>
            <a:ext cx="2109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5FC7D-04DB-B221-7A90-2A88D184A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993581"/>
            <a:ext cx="10837333" cy="424732"/>
          </a:xfrm>
        </p:spPr>
        <p:txBody>
          <a:bodyPr/>
          <a:lstStyle/>
          <a:p>
            <a:r>
              <a:rPr lang="en-I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of BlockChain Technology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D871B-7EAA-D4FB-3AC7-56DE74672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61" y="6239682"/>
            <a:ext cx="565272" cy="548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33505" y="6315459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E58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Sapphirus Systems </a:t>
            </a:r>
            <a:endParaRPr lang="en-IN" sz="1600" b="1" dirty="0">
              <a:solidFill>
                <a:srgbClr val="E58C0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772816"/>
            <a:ext cx="1058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has the potential to be a disruptive technology across industries, with varying impacts on finance. While many applications are still at the exploration stage, there are plenty of examples demonstrating how the technology could be used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384" y="2721866"/>
            <a:ext cx="10529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CBSE) has created an academic BlockChain document system.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IIT Kanpur PM Modi launches BlockChain-based digital degrees at IIT Kanpur.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Maharashtra minister launches project to issue caste certificates via BlockChain.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Deloitte India is working on a pilot on BlockChain based rewards and recognition program.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2017, Central New Mexico Community College became the first community college to issue student-owned digital diplomas using BlockChain.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5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3080</TotalTime>
  <Words>725</Words>
  <Application>Microsoft Office PowerPoint</Application>
  <PresentationFormat>Widescreen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Algerian</vt:lpstr>
      <vt:lpstr>Amasis MT Pro Medium</vt:lpstr>
      <vt:lpstr>Arial</vt:lpstr>
      <vt:lpstr>Times New Roman</vt:lpstr>
      <vt:lpstr>Tw Cen MT</vt:lpstr>
      <vt:lpstr>Tw Cen MT Condensed</vt:lpstr>
      <vt:lpstr>Wingdings</vt:lpstr>
      <vt:lpstr>Wingdings 3</vt:lpstr>
      <vt:lpstr>ModernClassicBlock-3</vt:lpstr>
      <vt:lpstr>Tamper Proof Certificate Issue  &amp;  ONLINE Verification System    Blockchain Technology Based Solution by  LearningChain</vt:lpstr>
      <vt:lpstr>PowerPoint Presentation</vt:lpstr>
      <vt:lpstr>PowerPoint Presentation</vt:lpstr>
      <vt:lpstr>PowerPoint Presentation</vt:lpstr>
      <vt:lpstr>Advantages of LearningChain</vt:lpstr>
      <vt:lpstr>PowerPoint Presentation</vt:lpstr>
      <vt:lpstr>PowerPoint Presentation</vt:lpstr>
      <vt:lpstr>PowerPoint Presentation</vt:lpstr>
      <vt:lpstr>PowerPoint Presentation</vt:lpstr>
      <vt:lpstr>Our Partners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Tamper Proof Certificate Issue  and  Verification System   Block chain Technology Based Solution by “Learning Chain”</dc:title>
  <dc:creator>Learning Tree</dc:creator>
  <cp:lastModifiedBy>sapphirus india</cp:lastModifiedBy>
  <cp:revision>53</cp:revision>
  <dcterms:created xsi:type="dcterms:W3CDTF">2022-12-29T12:23:41Z</dcterms:created>
  <dcterms:modified xsi:type="dcterms:W3CDTF">2023-01-20T10:44:12Z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