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54" r:id="rId4"/>
  </p:sldMasterIdLst>
  <p:notesMasterIdLst>
    <p:notesMasterId r:id="rId16"/>
  </p:notesMasterIdLst>
  <p:handoutMasterIdLst>
    <p:handoutMasterId r:id="rId17"/>
  </p:handoutMasterIdLst>
  <p:sldIdLst>
    <p:sldId id="261" r:id="rId5"/>
    <p:sldId id="280" r:id="rId6"/>
    <p:sldId id="273" r:id="rId7"/>
    <p:sldId id="319" r:id="rId8"/>
    <p:sldId id="314" r:id="rId9"/>
    <p:sldId id="317" r:id="rId10"/>
    <p:sldId id="320" r:id="rId11"/>
    <p:sldId id="300" r:id="rId12"/>
    <p:sldId id="321" r:id="rId13"/>
    <p:sldId id="302" r:id="rId14"/>
    <p:sldId id="31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C621"/>
    <a:srgbClr val="E58C09"/>
    <a:srgbClr val="680000"/>
    <a:srgbClr val="43467B"/>
    <a:srgbClr val="EEEEEE"/>
    <a:srgbClr val="87175F"/>
    <a:srgbClr val="AEA422"/>
    <a:srgbClr val="F69E1D"/>
    <a:srgbClr val="E19E6B"/>
    <a:srgbClr val="755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4" autoAdjust="0"/>
  </p:normalViewPr>
  <p:slideViewPr>
    <p:cSldViewPr>
      <p:cViewPr varScale="1">
        <p:scale>
          <a:sx n="82" d="100"/>
          <a:sy n="82" d="100"/>
        </p:scale>
        <p:origin x="720" y="62"/>
      </p:cViewPr>
      <p:guideLst/>
    </p:cSldViewPr>
  </p:slideViewPr>
  <p:outlineViewPr>
    <p:cViewPr>
      <p:scale>
        <a:sx n="33" d="100"/>
        <a:sy n="33" d="100"/>
      </p:scale>
      <p:origin x="0" y="-208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3187" y="3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33E32-5603-440A-ACDD-7442C88C5FED}" type="datetimeFigureOut">
              <a:rPr lang="en-US" smtClean="0">
                <a:latin typeface="Tw Cen MT" panose="020B0602020104020603" pitchFamily="34" charset="0"/>
              </a:rPr>
              <a:t>1/20/2023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B1589-0F8A-400D-AEF4-57688446A2F5}" type="slidenum">
              <a:rPr lang="en-US" smtClean="0">
                <a:latin typeface="Tw Cen MT" panose="020B0602020104020603" pitchFamily="34" charset="0"/>
              </a:rPr>
              <a:t>‹#›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AF4A386A-BFE4-4655-9801-CBB04655F27A}" type="datetimeFigureOut">
              <a:rPr lang="en-US" noProof="0" smtClean="0"/>
              <a:pPr/>
              <a:t>1/20/2023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DAE5FABD-26C8-4F74-B1E3-45BC91BC9D7B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56454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24746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4910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698648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90160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18110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005982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85679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54146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sea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_Triangle patc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whit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horizontal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709677"/>
            <a:ext cx="11094717" cy="1500876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53200" y="2667001"/>
            <a:ext cx="5090157" cy="3543552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617492"/>
            <a:ext cx="9890759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46520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Multiple images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with Top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Important Content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27803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5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16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2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846999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4980335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1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2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3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_Deep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060D83-1507-4BED-98B7-6CDE52C565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5B8B6B-E07D-4330-B9AC-EF1FC646150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474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mphasis-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424732"/>
          </a:xfrm>
          <a:solidFill>
            <a:schemeClr val="accent1"/>
          </a:solidFill>
        </p:spPr>
        <p:txBody>
          <a:bodyPr wrap="square" lIns="640080" rIns="9144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  <p:sldLayoutId id="2147484013" r:id="rId5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3.png"/><Relationship Id="rId11" Type="http://schemas.openxmlformats.org/officeDocument/2006/relationships/image" Target="../media/image3.png"/><Relationship Id="rId5" Type="http://schemas.openxmlformats.org/officeDocument/2006/relationships/image" Target="../media/image32.jpg"/><Relationship Id="rId10" Type="http://schemas.openxmlformats.org/officeDocument/2006/relationships/image" Target="../media/image37.png"/><Relationship Id="rId4" Type="http://schemas.openxmlformats.org/officeDocument/2006/relationships/image" Target="../media/image31.jp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.png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jpe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jp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9890287-4DB6-4C87-AEAF-17E9594F4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13" b="7813"/>
          <a:stretch>
            <a:fillRect/>
          </a:stretch>
        </p:blipFill>
        <p:spPr/>
      </p:pic>
      <p:sp>
        <p:nvSpPr>
          <p:cNvPr id="285" name="Text Placeholder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 flipH="1" flipV="1">
            <a:off x="7969496" y="3717032"/>
            <a:ext cx="2117390" cy="2531368"/>
          </a:xfrm>
          <a:prstGeom prst="triangle">
            <a:avLst>
              <a:gd name="adj" fmla="val 97259"/>
            </a:avLst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86" name="Text Placeholder 285">
            <a:extLst>
              <a:ext uri="{FF2B5EF4-FFF2-40B4-BE49-F238E27FC236}">
                <a16:creationId xmlns:a16="http://schemas.microsoft.com/office/drawing/2014/main" id="{9626180B-FF05-48CF-BFB3-C95C9B5D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190750" y="764704"/>
            <a:ext cx="7810500" cy="54836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933031D-018B-489E-B613-2113C1CD2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5600" y="2120087"/>
            <a:ext cx="7128792" cy="1308913"/>
          </a:xfrm>
        </p:spPr>
        <p:txBody>
          <a:bodyPr>
            <a:normAutofit fontScale="90000"/>
          </a:bodyPr>
          <a:lstStyle/>
          <a:p>
            <a:r>
              <a:rPr lang="en-US" sz="3100" b="1" dirty="0">
                <a:solidFill>
                  <a:srgbClr val="FFFF00"/>
                </a:solidFill>
                <a:latin typeface="Amasis MT Pro Medium" panose="02040604050005020304" pitchFamily="18" charset="0"/>
                <a:cs typeface="Angsana New" panose="02020603050405020304" pitchFamily="18" charset="-34"/>
              </a:rPr>
              <a:t>Tamper Proof Certificate Issue</a:t>
            </a:r>
            <a:br>
              <a:rPr lang="en-US" sz="3100" b="1" dirty="0">
                <a:solidFill>
                  <a:srgbClr val="FFFF00"/>
                </a:solidFill>
                <a:latin typeface="Amasis MT Pro Medium" panose="02040604050005020304" pitchFamily="18" charset="0"/>
                <a:cs typeface="Angsana New" panose="02020603050405020304" pitchFamily="18" charset="-34"/>
              </a:rPr>
            </a:br>
            <a:r>
              <a:rPr lang="en-US" sz="3100" b="1" dirty="0">
                <a:solidFill>
                  <a:srgbClr val="FFFF00"/>
                </a:solidFill>
                <a:latin typeface="Amasis MT Pro Medium" panose="02040604050005020304" pitchFamily="18" charset="0"/>
                <a:cs typeface="Angsana New" panose="02020603050405020304" pitchFamily="18" charset="-34"/>
              </a:rPr>
              <a:t> &amp; </a:t>
            </a:r>
            <a:br>
              <a:rPr lang="en-US" sz="3100" b="1" dirty="0">
                <a:solidFill>
                  <a:srgbClr val="FFFF00"/>
                </a:solidFill>
                <a:latin typeface="Amasis MT Pro Medium" panose="02040604050005020304" pitchFamily="18" charset="0"/>
                <a:cs typeface="Angsana New" panose="02020603050405020304" pitchFamily="18" charset="-34"/>
              </a:rPr>
            </a:br>
            <a:r>
              <a:rPr lang="en-US" sz="3100" b="1" dirty="0">
                <a:solidFill>
                  <a:srgbClr val="FFFF00"/>
                </a:solidFill>
                <a:latin typeface="Amasis MT Pro Medium" panose="02040604050005020304" pitchFamily="18" charset="0"/>
                <a:cs typeface="Angsana New" panose="02020603050405020304" pitchFamily="18" charset="-34"/>
              </a:rPr>
              <a:t>ONLINE Verification System </a:t>
            </a:r>
            <a:br>
              <a:rPr lang="en-US" sz="2700" dirty="0">
                <a:latin typeface="Algerian" panose="04020705040A02060702" pitchFamily="82" charset="0"/>
                <a:cs typeface="Times New Roman" panose="02020603050405020304" pitchFamily="18" charset="0"/>
              </a:rPr>
            </a:br>
            <a:br>
              <a:rPr lang="en-US" sz="2700" dirty="0">
                <a:latin typeface="Algerian" panose="04020705040A02060702" pitchFamily="82" charset="0"/>
                <a:cs typeface="Times New Roman" panose="02020603050405020304" pitchFamily="18" charset="0"/>
              </a:rPr>
            </a:br>
            <a:br>
              <a:rPr lang="en-US" sz="2700" dirty="0">
                <a:latin typeface="Algerian" panose="04020705040A02060702" pitchFamily="82" charset="0"/>
                <a:cs typeface="Times New Roman" panose="02020603050405020304" pitchFamily="18" charset="0"/>
              </a:rPr>
            </a:br>
            <a:r>
              <a:rPr lang="en-US" sz="27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cs typeface="Times New Roman" panose="02020603050405020304" pitchFamily="18" charset="0"/>
              </a:rPr>
              <a:t>Blockchain Technology Based Solution</a:t>
            </a:r>
            <a:br>
              <a:rPr lang="en-US" sz="2700" dirty="0">
                <a:solidFill>
                  <a:srgbClr val="FFFF00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</a:br>
            <a:r>
              <a:rPr lang="en-US" sz="2700" dirty="0">
                <a:latin typeface="Algerian" panose="04020705040A02060702" pitchFamily="82" charset="0"/>
                <a:cs typeface="Times New Roman" panose="02020603050405020304" pitchFamily="18" charset="0"/>
              </a:rPr>
              <a:t>by</a:t>
            </a:r>
            <a:br>
              <a:rPr lang="en-US" sz="2700" dirty="0">
                <a:latin typeface="Algerian" panose="04020705040A02060702" pitchFamily="82" charset="0"/>
                <a:cs typeface="Times New Roman" panose="02020603050405020304" pitchFamily="18" charset="0"/>
              </a:rPr>
            </a:br>
            <a:br>
              <a:rPr lang="en-US" sz="2700" dirty="0">
                <a:solidFill>
                  <a:srgbClr val="FFFF00"/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</a:br>
            <a:r>
              <a:rPr lang="en-US" sz="6000" b="1" dirty="0">
                <a:solidFill>
                  <a:srgbClr val="EEC621"/>
                </a:solidFill>
                <a:highlight>
                  <a:srgbClr val="800000"/>
                </a:highlight>
                <a:latin typeface="Algerian" panose="04020705040A02060702" pitchFamily="82" charset="0"/>
                <a:cs typeface="Times New Roman" panose="02020603050405020304" pitchFamily="18" charset="0"/>
              </a:rPr>
              <a:t>LearningChain</a:t>
            </a:r>
            <a:endParaRPr lang="en-US" b="1" dirty="0">
              <a:solidFill>
                <a:srgbClr val="EEC621"/>
              </a:solidFill>
              <a:highlight>
                <a:srgbClr val="800000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7A1F35-A296-7FA2-4AE8-F80A25B817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039" y="899058"/>
            <a:ext cx="1345823" cy="13089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236295" y="1290034"/>
            <a:ext cx="28522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</a:t>
            </a:r>
          </a:p>
          <a:p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1F8B83-F70E-3AFA-8ABF-ECA046B4B9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5716" y="6292387"/>
            <a:ext cx="471981" cy="44898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E1FF42F-980D-F1F6-662A-AAB9B9E5181A}"/>
              </a:ext>
            </a:extLst>
          </p:cNvPr>
          <p:cNvSpPr txBox="1"/>
          <p:nvPr/>
        </p:nvSpPr>
        <p:spPr>
          <a:xfrm>
            <a:off x="9767282" y="6326502"/>
            <a:ext cx="245513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E58C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 </a:t>
            </a:r>
            <a:endParaRPr lang="en-IN" sz="1600" b="1" dirty="0">
              <a:solidFill>
                <a:srgbClr val="E58C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11670C9-7A12-431E-92B2-050F2389D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rgbClr val="E58C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Partners 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2EFCA5F8-2322-4618-9000-E296A1B5768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err="1"/>
              <a:t>Firstname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CD6E805-8AAB-ABE2-D86C-9017A5716E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950" y="3128773"/>
            <a:ext cx="2257740" cy="514422"/>
          </a:xfrm>
          <a:prstGeom prst="rect">
            <a:avLst/>
          </a:prstGeom>
        </p:spPr>
      </p:pic>
      <p:pic>
        <p:nvPicPr>
          <p:cNvPr id="7" name="Picture Placeholder 6"/>
          <p:cNvPicPr>
            <a:picLocks noGrp="1" noChangeAspect="1"/>
          </p:cNvPicPr>
          <p:nvPr>
            <p:ph type="pic" sz="quarter" idx="17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640" y="1711050"/>
            <a:ext cx="3338749" cy="3120199"/>
          </a:xfrm>
        </p:spPr>
      </p:pic>
      <p:sp>
        <p:nvSpPr>
          <p:cNvPr id="8" name="TextBox 7"/>
          <p:cNvSpPr txBox="1"/>
          <p:nvPr/>
        </p:nvSpPr>
        <p:spPr>
          <a:xfrm>
            <a:off x="1181875" y="4177632"/>
            <a:ext cx="2481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28" y="2328385"/>
            <a:ext cx="1036107" cy="63044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963" b="-853"/>
          <a:stretch/>
        </p:blipFill>
        <p:spPr>
          <a:xfrm>
            <a:off x="10247571" y="2115268"/>
            <a:ext cx="1192461" cy="109666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" t="-6281" r="66619" b="3845"/>
          <a:stretch/>
        </p:blipFill>
        <p:spPr>
          <a:xfrm>
            <a:off x="5850725" y="3523022"/>
            <a:ext cx="1697968" cy="123725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634" y="3523022"/>
            <a:ext cx="1076358" cy="111873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611" y="4760278"/>
            <a:ext cx="944271" cy="150936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2" b="-2499"/>
          <a:stretch/>
        </p:blipFill>
        <p:spPr>
          <a:xfrm>
            <a:off x="8040216" y="5124337"/>
            <a:ext cx="1584176" cy="781246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871864" y="6187614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dirty="0">
                <a:solidFill>
                  <a:srgbClr val="43467B"/>
                </a:solidFill>
              </a:rPr>
              <a:t>VCET College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7E505B-2757-4B80-5365-B7098D28F34B}"/>
              </a:ext>
            </a:extLst>
          </p:cNvPr>
          <p:cNvSpPr txBox="1"/>
          <p:nvPr/>
        </p:nvSpPr>
        <p:spPr>
          <a:xfrm>
            <a:off x="10128448" y="3103634"/>
            <a:ext cx="1894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SLRTCE College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DFBD99-438F-D356-43FD-75E20010C47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471" y="6333803"/>
            <a:ext cx="530690" cy="5149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B52EEE-71F1-1B55-F4A3-49C34F69E1DB}"/>
              </a:ext>
            </a:extLst>
          </p:cNvPr>
          <p:cNvSpPr txBox="1"/>
          <p:nvPr/>
        </p:nvSpPr>
        <p:spPr>
          <a:xfrm>
            <a:off x="9785813" y="6390620"/>
            <a:ext cx="28700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E58C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 </a:t>
            </a:r>
            <a:endParaRPr lang="en-IN" sz="1600" b="1" dirty="0">
              <a:solidFill>
                <a:srgbClr val="E58C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912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0F4F9B-7D29-4BED-87FB-3F3D17247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11</a:t>
            </a:fld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Placeholder 119">
            <a:extLst>
              <a:ext uri="{FF2B5EF4-FFF2-40B4-BE49-F238E27FC236}">
                <a16:creationId xmlns:a16="http://schemas.microsoft.com/office/drawing/2014/main" id="{4DE3975B-F441-486B-9317-C176CC96B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6F01420-E00A-46BC-9AE5-EDE89E81F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48640" y="3263024"/>
            <a:ext cx="4389120" cy="0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D210877-354A-400E-B4FF-A1264FC8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48640" y="4803978"/>
            <a:ext cx="3200400" cy="0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>
            <a:extLst>
              <a:ext uri="{FF2B5EF4-FFF2-40B4-BE49-F238E27FC236}">
                <a16:creationId xmlns:a16="http://schemas.microsoft.com/office/drawing/2014/main" id="{470D871B-7EAA-D4FB-3AC7-56DE746722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6339840"/>
            <a:ext cx="629545" cy="598868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9980004" y="6454608"/>
            <a:ext cx="18966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 </a:t>
            </a:r>
            <a:endParaRPr lang="en-IN" sz="1600" b="1" dirty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ED6BE8-03FC-9803-DA0F-9FBE0B5BD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7798A7C-16DF-6E55-A507-D66986EE9425}"/>
              </a:ext>
            </a:extLst>
          </p:cNvPr>
          <p:cNvSpPr/>
          <p:nvPr/>
        </p:nvSpPr>
        <p:spPr>
          <a:xfrm>
            <a:off x="2298103" y="4509120"/>
            <a:ext cx="7595794" cy="21602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109144-EE96-98DD-C57C-902A118CD1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471" y="6333803"/>
            <a:ext cx="530690" cy="5149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1049114-C695-3582-871A-E60F7DA5DB66}"/>
              </a:ext>
            </a:extLst>
          </p:cNvPr>
          <p:cNvSpPr txBox="1"/>
          <p:nvPr/>
        </p:nvSpPr>
        <p:spPr>
          <a:xfrm>
            <a:off x="9744565" y="6389587"/>
            <a:ext cx="21321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E58C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 </a:t>
            </a:r>
            <a:endParaRPr lang="en-IN" sz="1600" b="1" dirty="0">
              <a:solidFill>
                <a:srgbClr val="E58C09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278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F890B92-D44D-461B-A5E6-D4F348791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27" y="451925"/>
            <a:ext cx="12191999" cy="3278423"/>
          </a:xfrm>
        </p:spPr>
      </p:pic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9455ACD-CCC6-4BEC-AA79-DC1C69D08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230544" y="1899066"/>
            <a:ext cx="4389542" cy="4163339"/>
          </a:xfrm>
        </p:spPr>
        <p:txBody>
          <a:bodyPr>
            <a:normAutofit/>
          </a:bodyPr>
          <a:lstStyle/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D5E95B5-674E-4A3A-A7C5-83CFC411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8456" y="-3428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E0F1ADF-41E0-0272-0EAF-D99C89950301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544" y="1973867"/>
            <a:ext cx="4389542" cy="40885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6334BA-ECF0-96FC-BAE9-DA209D82C96D}"/>
              </a:ext>
            </a:extLst>
          </p:cNvPr>
          <p:cNvSpPr txBox="1"/>
          <p:nvPr/>
        </p:nvSpPr>
        <p:spPr>
          <a:xfrm>
            <a:off x="470920" y="627476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We Are?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3868" y="3934904"/>
            <a:ext cx="6326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 is a global Software company offering BlockChain based solutions.It is Headquartered at Hyderabad.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146" y="4525156"/>
            <a:ext cx="60467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Sapphirus has been providing complete business solutions to various organizations. We have helped organizations from different industries such as education, banking &amp; finance, telecom, and computing globalize their operations.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323" y="5593289"/>
            <a:ext cx="6548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LearningChain comes from Sapphirus Systems Private Limited which offers institutions to Secure Students digital certificates for Lifetime.</a:t>
            </a: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831960" y="6270397"/>
            <a:ext cx="21110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E58C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 </a:t>
            </a:r>
            <a:endParaRPr lang="en-IN" sz="1600" b="1" dirty="0">
              <a:solidFill>
                <a:srgbClr val="E58C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70D871B-7EAA-D4FB-3AC7-56DE746722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260" y="6210253"/>
            <a:ext cx="514700" cy="4896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80493">
            <a:off x="8078081" y="2975010"/>
            <a:ext cx="1501751" cy="2232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6679">
            <a:off x="9433091" y="2902846"/>
            <a:ext cx="1343498" cy="22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04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56610ED-3E2D-4E6A-ABD0-150F203E6B4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15" y="1664470"/>
            <a:ext cx="8199026" cy="4255255"/>
          </a:xfrm>
        </p:spPr>
        <p:txBody>
          <a:bodyPr>
            <a:normAutofit fontScale="40000" lnSpcReduction="20000"/>
          </a:bodyPr>
          <a:lstStyle/>
          <a:p>
            <a:pPr algn="just" fontAlgn="base">
              <a:lnSpc>
                <a:spcPct val="120000"/>
              </a:lnSpc>
            </a:pPr>
            <a:r>
              <a:rPr lang="en-US" sz="4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Educational institutions can rely on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4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earningChain</a:t>
            </a:r>
            <a:r>
              <a:rPr lang="en-US" sz="4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issue </a:t>
            </a:r>
            <a:r>
              <a:rPr lang="en-US" sz="4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BlockChain</a:t>
            </a:r>
            <a:r>
              <a:rPr lang="en-US" sz="4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enabled certificates to students, system generated tamper proof QR codes are provided to students to share it with employers for instant verification.</a:t>
            </a:r>
          </a:p>
          <a:p>
            <a:pPr algn="just" fontAlgn="base">
              <a:lnSpc>
                <a:spcPct val="120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Authenticity of certificate can be validated by scanning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 Code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verification agencies, employers anytime with 100% confidence. Encrypted, time stamped certificates will be on BlockChain network for lifelong.</a:t>
            </a:r>
          </a:p>
          <a:p>
            <a:pPr algn="just" fontAlgn="base"/>
            <a:endParaRPr lang="en-US" sz="17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5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IN" sz="6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Features:</a:t>
            </a:r>
          </a:p>
          <a:p>
            <a:pPr marL="0" indent="0">
              <a:buNone/>
            </a:pP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buFont typeface="Wingdings" panose="05000000000000000000" pitchFamily="2" charset="2"/>
              <a:buChar char="Ø"/>
            </a:pP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Immutable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Instantly Verifiable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100% Data secured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Easily shareable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I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Globally Acceptable</a:t>
            </a:r>
          </a:p>
          <a:p>
            <a:endParaRPr lang="en-US" dirty="0"/>
          </a:p>
        </p:txBody>
      </p:sp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05FC7D-04DB-B221-7A90-2A88D184A9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993581"/>
            <a:ext cx="10837333" cy="424732"/>
          </a:xfrm>
        </p:spPr>
        <p:txBody>
          <a:bodyPr/>
          <a:lstStyle/>
          <a:p>
            <a:r>
              <a:rPr lang="en-IN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LearningChain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EBF45B-0D1D-25BE-D7C5-505E8BFA61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6" r="2214" b="6611"/>
          <a:stretch/>
        </p:blipFill>
        <p:spPr>
          <a:xfrm>
            <a:off x="8329613" y="1654812"/>
            <a:ext cx="3650390" cy="35832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0D871B-7EAA-D4FB-3AC7-56DE746722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861" y="6239682"/>
            <a:ext cx="565272" cy="54855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833505" y="6315459"/>
            <a:ext cx="18966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E58C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 </a:t>
            </a:r>
            <a:endParaRPr lang="en-IN" sz="1600" b="1" dirty="0">
              <a:solidFill>
                <a:srgbClr val="E58C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725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05FC7D-04DB-B221-7A90-2A88D184A9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993581"/>
            <a:ext cx="10837333" cy="424732"/>
          </a:xfrm>
        </p:spPr>
        <p:txBody>
          <a:bodyPr/>
          <a:lstStyle/>
          <a:p>
            <a:r>
              <a:rPr lang="en-IN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LearningChain?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0D871B-7EAA-D4FB-3AC7-56DE746722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861" y="6239682"/>
            <a:ext cx="565272" cy="54855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833505" y="6315459"/>
            <a:ext cx="18966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E58C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 </a:t>
            </a:r>
            <a:endParaRPr lang="en-IN" sz="1600" b="1" dirty="0">
              <a:solidFill>
                <a:srgbClr val="E58C09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96" b="10852"/>
          <a:stretch/>
        </p:blipFill>
        <p:spPr>
          <a:xfrm>
            <a:off x="7704788" y="2124348"/>
            <a:ext cx="3216145" cy="31235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1344" y="2124348"/>
            <a:ext cx="734481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LearningChain is a BlockChain powered Digital Certificate Issuance platform enables world to move from a traditional manual certification process to fully automated process for faster generation of digital certificates. </a:t>
            </a:r>
          </a:p>
          <a:p>
            <a:pPr marL="285750" indent="-285750" algn="just" fontAlgn="base">
              <a:buFont typeface="Wingdings" panose="05000000000000000000" pitchFamily="2" charset="2"/>
              <a:buChar char="Ø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Advantage of tamper-proof digital certificates enables world to minimize the fraudulent  certifications. Also single-click verification of digital certificates puts stop to time consuming traditional manual verification enabling cost savings to verifiers and institutions.</a:t>
            </a:r>
          </a:p>
          <a:p>
            <a:pPr algn="just" fontAlgn="base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one can delete or tamper with BlockChain data once issued, and unlike other companies the individuals have access to their portfolio forever.</a:t>
            </a:r>
          </a:p>
        </p:txBody>
      </p:sp>
    </p:spTree>
    <p:extLst>
      <p:ext uri="{BB962C8B-B14F-4D97-AF65-F5344CB8AC3E}">
        <p14:creationId xmlns:p14="http://schemas.microsoft.com/office/powerpoint/2010/main" val="262231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539874"/>
            <a:ext cx="11537917" cy="393747"/>
          </a:xfrm>
        </p:spPr>
        <p:txBody>
          <a:bodyPr>
            <a:noAutofit/>
          </a:bodyPr>
          <a:lstStyle/>
          <a:p>
            <a:r>
              <a:rPr lang="en-IN" sz="2400" b="1" cap="none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 of LearningChain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E130FA9-9682-4FC0-84C0-A1E096695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265360"/>
              </p:ext>
            </p:extLst>
          </p:nvPr>
        </p:nvGraphicFramePr>
        <p:xfrm>
          <a:off x="623392" y="1047566"/>
          <a:ext cx="10960211" cy="487681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615396">
                  <a:extLst>
                    <a:ext uri="{9D8B030D-6E8A-4147-A177-3AD203B41FA5}">
                      <a16:colId xmlns:a16="http://schemas.microsoft.com/office/drawing/2014/main" val="3698606507"/>
                    </a:ext>
                  </a:extLst>
                </a:gridCol>
                <a:gridCol w="3801428">
                  <a:extLst>
                    <a:ext uri="{9D8B030D-6E8A-4147-A177-3AD203B41FA5}">
                      <a16:colId xmlns:a16="http://schemas.microsoft.com/office/drawing/2014/main" val="4203379421"/>
                    </a:ext>
                  </a:extLst>
                </a:gridCol>
                <a:gridCol w="3543387">
                  <a:extLst>
                    <a:ext uri="{9D8B030D-6E8A-4147-A177-3AD203B41FA5}">
                      <a16:colId xmlns:a16="http://schemas.microsoft.com/office/drawing/2014/main" val="1923939207"/>
                    </a:ext>
                  </a:extLst>
                </a:gridCol>
              </a:tblGrid>
              <a:tr h="834211">
                <a:tc>
                  <a:txBody>
                    <a:bodyPr/>
                    <a:lstStyle/>
                    <a:p>
                      <a:pPr algn="l"/>
                      <a:r>
                        <a:rPr lang="en-IN" sz="1600" b="1" dirty="0">
                          <a:solidFill>
                            <a:schemeClr val="bg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en-IN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University / Institute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</a:t>
                      </a:r>
                      <a:r>
                        <a:rPr lang="en-IN" sz="2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Employers</a:t>
                      </a:r>
                      <a:endParaRPr kumimoji="0" lang="en-GB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         </a:t>
                      </a:r>
                      <a:r>
                        <a:rPr kumimoji="0" lang="en-GB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Students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721535"/>
                  </a:ext>
                </a:extLst>
              </a:tr>
              <a:tr h="9401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I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Institutes</a:t>
                      </a:r>
                      <a:r>
                        <a:rPr lang="en-IN" sz="16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can generate revenue by using LearningChain</a:t>
                      </a:r>
                      <a:endParaRPr lang="en-IN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I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Instantly Verifiable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Students sharing BlockChain certificates on social media indirectly makes brand more visible</a:t>
                      </a: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1810757"/>
                  </a:ext>
                </a:extLst>
              </a:tr>
              <a:tr h="1222182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Universities can secure the student digital</a:t>
                      </a:r>
                      <a:r>
                        <a:rPr lang="en-IN" sz="1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certificates for life time with tamper proof</a:t>
                      </a:r>
                      <a:endParaRPr lang="en-IN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IN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Less Man-Power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Globally</a:t>
                      </a:r>
                      <a:r>
                        <a:rPr lang="en-IN" sz="1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Acceptable</a:t>
                      </a:r>
                      <a:endParaRPr lang="en-IN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0639679"/>
                  </a:ext>
                </a:extLst>
              </a:tr>
              <a:tr h="9401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Decentrailization</a:t>
                      </a:r>
                      <a:r>
                        <a:rPr lang="en-IN" sz="1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data on BlockChain makes it highly secured</a:t>
                      </a:r>
                      <a:endParaRPr lang="en-IN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</a:pPr>
                      <a:endParaRPr lang="en-IN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Saving Time / Energy / Travel / Expenditure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Student can secure all certificates</a:t>
                      </a:r>
                      <a:r>
                        <a:rPr lang="en-IN" sz="1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 one place in Mobile Application </a:t>
                      </a:r>
                      <a:endParaRPr lang="en-IN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4187532"/>
                  </a:ext>
                </a:extLst>
              </a:tr>
              <a:tr h="94014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Easily</a:t>
                      </a:r>
                      <a:r>
                        <a:rPr lang="en-IN" sz="16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sharable certificates on social media makes brand more visible</a:t>
                      </a:r>
                      <a:endParaRPr lang="en-IN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kumimoji="0" lang="en-GB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100% Accuracy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Access to certificates  for Lifetime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kumimoji="0" lang="en-GB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956811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616280" y="22048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N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374558-584F-712C-161B-35CC39D5C2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471" y="6333803"/>
            <a:ext cx="530690" cy="5149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7DBE2F-4B0E-0200-B4E8-BADD59D74A56}"/>
              </a:ext>
            </a:extLst>
          </p:cNvPr>
          <p:cNvSpPr txBox="1"/>
          <p:nvPr/>
        </p:nvSpPr>
        <p:spPr>
          <a:xfrm>
            <a:off x="9781583" y="6400921"/>
            <a:ext cx="21321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E58C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 </a:t>
            </a:r>
            <a:endParaRPr lang="en-IN" sz="1600" b="1" dirty="0">
              <a:solidFill>
                <a:srgbClr val="E58C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301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ight Arrow 17"/>
          <p:cNvSpPr/>
          <p:nvPr/>
        </p:nvSpPr>
        <p:spPr>
          <a:xfrm>
            <a:off x="1716143" y="1493848"/>
            <a:ext cx="518370" cy="114300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773139" y="1481401"/>
            <a:ext cx="518370" cy="114300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ight Arrow 22"/>
          <p:cNvSpPr/>
          <p:nvPr/>
        </p:nvSpPr>
        <p:spPr>
          <a:xfrm>
            <a:off x="6501142" y="1490966"/>
            <a:ext cx="518370" cy="105237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401" y="945640"/>
            <a:ext cx="2363315" cy="12107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130" y="811006"/>
            <a:ext cx="1221947" cy="115299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214" y="1000044"/>
            <a:ext cx="1200853" cy="80056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312968" y="1759601"/>
            <a:ext cx="1690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srgbClr val="E7E6E6">
                    <a:lumMod val="2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 Declaration Student Certificate Print Data</a:t>
            </a:r>
          </a:p>
          <a:p>
            <a:pPr defTabSz="914400"/>
            <a:endParaRPr lang="en-US" sz="1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Down Arrow 35"/>
          <p:cNvSpPr/>
          <p:nvPr/>
        </p:nvSpPr>
        <p:spPr>
          <a:xfrm>
            <a:off x="744178" y="3093930"/>
            <a:ext cx="129167" cy="483702"/>
          </a:xfrm>
          <a:prstGeom prst="down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988" y="560876"/>
            <a:ext cx="1891139" cy="136615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37" y="3589378"/>
            <a:ext cx="1576681" cy="884075"/>
          </a:xfrm>
          <a:prstGeom prst="rect">
            <a:avLst/>
          </a:prstGeom>
        </p:spPr>
      </p:pic>
      <p:sp>
        <p:nvSpPr>
          <p:cNvPr id="41" name="Down Arrow 40"/>
          <p:cNvSpPr/>
          <p:nvPr/>
        </p:nvSpPr>
        <p:spPr>
          <a:xfrm>
            <a:off x="10732787" y="2337343"/>
            <a:ext cx="113390" cy="348154"/>
          </a:xfrm>
          <a:prstGeom prst="down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414" y="2579989"/>
            <a:ext cx="2152468" cy="874976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9810237" y="3539260"/>
            <a:ext cx="2285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 with Secure QR Code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-92401" y="4513811"/>
            <a:ext cx="2312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House Preprinted Stationary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855326" y="2043257"/>
            <a:ext cx="1612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Dedicated Printer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557005" y="1861500"/>
            <a:ext cx="265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 With  Secure QR Code            Printing Process 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659948" y="1907373"/>
            <a:ext cx="2856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LC API Integration Process for Blockchain secure QR code generation 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652" y="2414907"/>
            <a:ext cx="1407715" cy="1328281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71" y="1862548"/>
            <a:ext cx="2325231" cy="1854848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6348959" y="3765693"/>
            <a:ext cx="233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 With Secure QR Code Printing Process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766176" y="3765693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LC API Integration Process for Blockchain Secure QR Code Generation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233" y="5624013"/>
            <a:ext cx="922816" cy="72953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8043022" y="6297150"/>
            <a:ext cx="2678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Receives  Certificate with secure QR code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214" y="5181599"/>
            <a:ext cx="1050373" cy="1119819"/>
          </a:xfrm>
          <a:prstGeom prst="rect">
            <a:avLst/>
          </a:prstGeom>
        </p:spPr>
      </p:pic>
      <p:sp>
        <p:nvSpPr>
          <p:cNvPr id="37" name="Right Arrow 36"/>
          <p:cNvSpPr/>
          <p:nvPr/>
        </p:nvSpPr>
        <p:spPr>
          <a:xfrm>
            <a:off x="9008287" y="1476649"/>
            <a:ext cx="518370" cy="100891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10" y="630187"/>
            <a:ext cx="1241936" cy="124193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77842" y="1695253"/>
            <a:ext cx="2041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Institution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4946" y="4085220"/>
            <a:ext cx="1272485" cy="1165487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11075153" y="5110924"/>
            <a:ext cx="20419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Institution </a:t>
            </a:r>
          </a:p>
        </p:txBody>
      </p:sp>
      <p:sp>
        <p:nvSpPr>
          <p:cNvPr id="15" name="Left Arrow 14"/>
          <p:cNvSpPr/>
          <p:nvPr/>
        </p:nvSpPr>
        <p:spPr>
          <a:xfrm>
            <a:off x="9842871" y="5859299"/>
            <a:ext cx="1085371" cy="94180"/>
          </a:xfrm>
          <a:prstGeom prst="left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ight Arrow 59"/>
          <p:cNvSpPr/>
          <p:nvPr/>
        </p:nvSpPr>
        <p:spPr>
          <a:xfrm flipV="1">
            <a:off x="2172591" y="3159193"/>
            <a:ext cx="518370" cy="143954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ight Arrow 60"/>
          <p:cNvSpPr/>
          <p:nvPr/>
        </p:nvSpPr>
        <p:spPr>
          <a:xfrm>
            <a:off x="5322380" y="3171134"/>
            <a:ext cx="598979" cy="146231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774" y="5016214"/>
            <a:ext cx="2179849" cy="1450590"/>
          </a:xfrm>
          <a:prstGeom prst="rect">
            <a:avLst/>
          </a:prstGeom>
        </p:spPr>
      </p:pic>
      <p:sp>
        <p:nvSpPr>
          <p:cNvPr id="62" name="Left Arrow 61"/>
          <p:cNvSpPr/>
          <p:nvPr/>
        </p:nvSpPr>
        <p:spPr>
          <a:xfrm>
            <a:off x="7684611" y="5839077"/>
            <a:ext cx="723394" cy="142236"/>
          </a:xfrm>
          <a:prstGeom prst="left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Left Arrow 62"/>
          <p:cNvSpPr/>
          <p:nvPr/>
        </p:nvSpPr>
        <p:spPr>
          <a:xfrm>
            <a:off x="5376712" y="5788475"/>
            <a:ext cx="660101" cy="142236"/>
          </a:xfrm>
          <a:prstGeom prst="left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Left Arrow 63"/>
          <p:cNvSpPr/>
          <p:nvPr/>
        </p:nvSpPr>
        <p:spPr>
          <a:xfrm>
            <a:off x="3417240" y="5775900"/>
            <a:ext cx="568881" cy="142236"/>
          </a:xfrm>
          <a:prstGeom prst="left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362" y="5101166"/>
            <a:ext cx="1015223" cy="121782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574598" y="6466805"/>
            <a:ext cx="2293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Apply for Job/Admission</a:t>
            </a:r>
          </a:p>
        </p:txBody>
      </p:sp>
      <p:sp>
        <p:nvSpPr>
          <p:cNvPr id="65" name="Left Arrow 64"/>
          <p:cNvSpPr/>
          <p:nvPr/>
        </p:nvSpPr>
        <p:spPr>
          <a:xfrm>
            <a:off x="1792333" y="5788475"/>
            <a:ext cx="568881" cy="142236"/>
          </a:xfrm>
          <a:prstGeom prst="left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65" y="5040170"/>
            <a:ext cx="1105265" cy="127882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354765" y="6466806"/>
            <a:ext cx="1266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Verifier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380981" y="6489896"/>
            <a:ext cx="1787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 Scanning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-71688" y="6496319"/>
            <a:ext cx="3266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Student Blockchain Details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C1DFA6-CC72-6B20-3D07-0ADC6573171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33" y="2397984"/>
            <a:ext cx="1080800" cy="720533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3773217-C274-DEA3-0618-A8631E572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716" y="5533317"/>
            <a:ext cx="719097" cy="62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qr code image">
            <a:extLst>
              <a:ext uri="{FF2B5EF4-FFF2-40B4-BE49-F238E27FC236}">
                <a16:creationId xmlns:a16="http://schemas.microsoft.com/office/drawing/2014/main" id="{15181512-09BB-EDEE-FDFD-6040365E82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0674700" y="3392423"/>
            <a:ext cx="295971" cy="160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6" t="11538" r="8396" b="10769"/>
          <a:stretch/>
        </p:blipFill>
        <p:spPr>
          <a:xfrm>
            <a:off x="9388072" y="4413868"/>
            <a:ext cx="1206501" cy="743027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9463772" y="5110924"/>
            <a:ext cx="148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IN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DigiLocker</a:t>
            </a:r>
          </a:p>
        </p:txBody>
      </p:sp>
      <p:sp>
        <p:nvSpPr>
          <p:cNvPr id="75" name="Right Arrow 74"/>
          <p:cNvSpPr/>
          <p:nvPr/>
        </p:nvSpPr>
        <p:spPr>
          <a:xfrm>
            <a:off x="8543742" y="3225984"/>
            <a:ext cx="598979" cy="146231"/>
          </a:xfrm>
          <a:prstGeom prst="right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58498" y="75750"/>
            <a:ext cx="91530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LearningChain Ecosystem</a:t>
            </a:r>
          </a:p>
        </p:txBody>
      </p:sp>
      <p:sp>
        <p:nvSpPr>
          <p:cNvPr id="5" name="Down Arrow 35">
            <a:extLst>
              <a:ext uri="{FF2B5EF4-FFF2-40B4-BE49-F238E27FC236}">
                <a16:creationId xmlns:a16="http://schemas.microsoft.com/office/drawing/2014/main" id="{8BFABC09-D8E5-6A7E-2F03-C5AFCA68E0CA}"/>
              </a:ext>
            </a:extLst>
          </p:cNvPr>
          <p:cNvSpPr/>
          <p:nvPr/>
        </p:nvSpPr>
        <p:spPr>
          <a:xfrm>
            <a:off x="695084" y="1939905"/>
            <a:ext cx="129167" cy="483702"/>
          </a:xfrm>
          <a:prstGeom prst="down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Down Arrow 57"/>
          <p:cNvSpPr/>
          <p:nvPr/>
        </p:nvSpPr>
        <p:spPr>
          <a:xfrm>
            <a:off x="10355537" y="3843270"/>
            <a:ext cx="113390" cy="348154"/>
          </a:xfrm>
          <a:prstGeom prst="down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Down Arrow 66"/>
          <p:cNvSpPr/>
          <p:nvPr/>
        </p:nvSpPr>
        <p:spPr>
          <a:xfrm>
            <a:off x="11060145" y="3822448"/>
            <a:ext cx="113390" cy="348154"/>
          </a:xfrm>
          <a:prstGeom prst="down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Down Arrow 35">
            <a:extLst>
              <a:ext uri="{FF2B5EF4-FFF2-40B4-BE49-F238E27FC236}">
                <a16:creationId xmlns:a16="http://schemas.microsoft.com/office/drawing/2014/main" id="{8BFABC09-D8E5-6A7E-2F03-C5AFCA68E0CA}"/>
              </a:ext>
            </a:extLst>
          </p:cNvPr>
          <p:cNvSpPr/>
          <p:nvPr/>
        </p:nvSpPr>
        <p:spPr>
          <a:xfrm>
            <a:off x="10822685" y="5353227"/>
            <a:ext cx="127487" cy="594536"/>
          </a:xfrm>
          <a:prstGeom prst="downArrow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2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702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05FC7D-04DB-B221-7A90-2A88D184A9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993581"/>
            <a:ext cx="10837333" cy="424732"/>
          </a:xfrm>
        </p:spPr>
        <p:txBody>
          <a:bodyPr/>
          <a:lstStyle/>
          <a:p>
            <a:r>
              <a:rPr lang="en-IN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BlockChain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0D871B-7EAA-D4FB-3AC7-56DE746722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861" y="6239682"/>
            <a:ext cx="565272" cy="54855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833505" y="6315459"/>
            <a:ext cx="18966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E58C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 </a:t>
            </a:r>
            <a:endParaRPr lang="en-IN" sz="1600" b="1" dirty="0">
              <a:solidFill>
                <a:srgbClr val="E58C09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5360" y="1832596"/>
            <a:ext cx="6096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BlockChain is a system of recording information in a way that makes it difficult or impossible to change, hack, or cheat the system.</a:t>
            </a:r>
          </a:p>
          <a:p>
            <a:pPr algn="just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BlockChain is essentially a digital ledger of transactions that is duplicated and distributed across the entire network of computer systems on the BlockChain.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Technology that allows data to be stored and exchanged on a peer-to-peer basis.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BlockChain Consists of blocks that holds batches of valid transactions. Each block typically contains a hash pointer as a link to a previous block, a timestamp and transaction data.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104" y="1635679"/>
            <a:ext cx="3305200" cy="442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52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6F01420-E00A-46BC-9AE5-EDE89E81F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8640" y="3263024"/>
            <a:ext cx="4389120" cy="0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D210877-354A-400E-B4FF-A1264FC8A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48640" y="4803978"/>
            <a:ext cx="3200400" cy="0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81392" y="2132856"/>
            <a:ext cx="386643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Decentralized structure</a:t>
            </a:r>
          </a:p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Greater transparency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Instant traceability</a:t>
            </a:r>
          </a:p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Increased efficiency and speed</a:t>
            </a:r>
          </a:p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Immutability</a:t>
            </a:r>
          </a:p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security and privacy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082" y="1053569"/>
            <a:ext cx="7447199" cy="496772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-22322" y="1"/>
            <a:ext cx="5326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Benefits Of BlockChain Technology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CFF865-8EC6-5D38-FE5A-EDCEF0E849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471" y="6333803"/>
            <a:ext cx="530690" cy="5149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B5544F-A99F-5D11-8D4C-DA9D60BC5D1C}"/>
              </a:ext>
            </a:extLst>
          </p:cNvPr>
          <p:cNvSpPr txBox="1"/>
          <p:nvPr/>
        </p:nvSpPr>
        <p:spPr>
          <a:xfrm>
            <a:off x="9799161" y="6395584"/>
            <a:ext cx="21097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E58C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 </a:t>
            </a:r>
            <a:endParaRPr lang="en-IN" sz="1600" b="1" dirty="0">
              <a:solidFill>
                <a:srgbClr val="E58C0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175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05FC7D-04DB-B221-7A90-2A88D184A9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993581"/>
            <a:ext cx="10837333" cy="424732"/>
          </a:xfrm>
        </p:spPr>
        <p:txBody>
          <a:bodyPr/>
          <a:lstStyle/>
          <a:p>
            <a:r>
              <a:rPr lang="en-IN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Studies of BlockChain Technology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0D871B-7EAA-D4FB-3AC7-56DE746722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861" y="6239682"/>
            <a:ext cx="565272" cy="54855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833505" y="6315459"/>
            <a:ext cx="189667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E58C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Sapphirus Systems </a:t>
            </a:r>
            <a:endParaRPr lang="en-IN" sz="1600" b="1" dirty="0">
              <a:solidFill>
                <a:srgbClr val="E58C0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7368" y="1772816"/>
            <a:ext cx="105851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BlockChain has the potential to be a disruptive technology across industries, with varying impacts on finance. While many applications are still at the exploration stage, there are plenty of examples demonstrating how the technology could be used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N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1384" y="2721866"/>
            <a:ext cx="105297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CBSE) has created an academic BlockChain document system.</a:t>
            </a:r>
          </a:p>
          <a:p>
            <a:pPr algn="just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IIT Kanpur PM Modi launches BlockChain-based digital degrees at IIT Kanpur.</a:t>
            </a:r>
          </a:p>
          <a:p>
            <a:pPr algn="just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Maharashtra minister launches project to issue caste certificates via BlockChain.</a:t>
            </a:r>
          </a:p>
          <a:p>
            <a:pPr algn="just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Deloitte India is working on a pilot on BlockChain based rewards and recognition program.</a:t>
            </a:r>
          </a:p>
          <a:p>
            <a:pPr algn="just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2017, Central New Mexico Community College became the first community college to issue student-owned digital diplomas using BlockChain.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4535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T_Template_ModernClassicBlockLT_v4" id="{30DDF308-B484-4DB0-8959-4BA762476498}" vid="{49FD44A8-5F40-4E6E-BC83-04BD3C4DB2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9fc9171bb41dc08635275f351de8590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29387215989a890c06011de04edfe97d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06BD98-E608-40A1-98A8-93D5976215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A86D9CC-0D9D-4BFE-B3F3-26F480BF8C8A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9BFCA5F6-1A5A-4D78-BDE2-C793B61E0E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classic block presentation</Template>
  <TotalTime>3080</TotalTime>
  <Words>725</Words>
  <Application>Microsoft Office PowerPoint</Application>
  <PresentationFormat>Widescreen</PresentationFormat>
  <Paragraphs>114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Algerian</vt:lpstr>
      <vt:lpstr>Amasis MT Pro Medium</vt:lpstr>
      <vt:lpstr>Arial</vt:lpstr>
      <vt:lpstr>Times New Roman</vt:lpstr>
      <vt:lpstr>Tw Cen MT</vt:lpstr>
      <vt:lpstr>Tw Cen MT Condensed</vt:lpstr>
      <vt:lpstr>Wingdings</vt:lpstr>
      <vt:lpstr>Wingdings 3</vt:lpstr>
      <vt:lpstr>ModernClassicBlock-3</vt:lpstr>
      <vt:lpstr>Tamper Proof Certificate Issue  &amp;  ONLINE Verification System    Blockchain Technology Based Solution by  LearningChain</vt:lpstr>
      <vt:lpstr>PowerPoint Presentation</vt:lpstr>
      <vt:lpstr>PowerPoint Presentation</vt:lpstr>
      <vt:lpstr>PowerPoint Presentation</vt:lpstr>
      <vt:lpstr>Advantages of LearningChain</vt:lpstr>
      <vt:lpstr>PowerPoint Presentation</vt:lpstr>
      <vt:lpstr>PowerPoint Presentation</vt:lpstr>
      <vt:lpstr>PowerPoint Presentation</vt:lpstr>
      <vt:lpstr>PowerPoint Presentation</vt:lpstr>
      <vt:lpstr>Our Partners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Tamper Proof Certificate Issue  and  Verification System   Block chain Technology Based Solution by “Learning Chain”</dc:title>
  <dc:creator>Learning Tree</dc:creator>
  <cp:lastModifiedBy>sapphirus india</cp:lastModifiedBy>
  <cp:revision>53</cp:revision>
  <dcterms:created xsi:type="dcterms:W3CDTF">2022-12-29T12:23:41Z</dcterms:created>
  <dcterms:modified xsi:type="dcterms:W3CDTF">2023-01-20T10:44:12Z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